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9" r:id="rId3"/>
    <p:sldId id="302" r:id="rId4"/>
    <p:sldId id="269" r:id="rId5"/>
    <p:sldId id="301" r:id="rId6"/>
    <p:sldId id="318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14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0821-5C40-5D41-9A43-CF38BF0C794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882A-FAD9-6B40-B632-BC09CD33B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E0FD-6805-4DD6-BBCD-7538CA48AAC1}" type="datetimeFigureOut">
              <a:rPr lang="en-CA" smtClean="0"/>
              <a:pPr/>
              <a:t>15-07-02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96AA-D24E-40FD-94B2-F8619338DB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9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82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96AA-D24E-40FD-94B2-F8619338DB11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0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05C7B5-62EF-E741-B439-56F05C90AB14}" type="datetimeFigureOut">
              <a:rPr lang="en-US" smtClean="0"/>
              <a:pPr/>
              <a:t>15-07-02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A8C3C2-7AB7-1B41-861E-CCCBA338D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6.png"/><Relationship Id="rId6" Type="http://schemas.openxmlformats.org/officeDocument/2006/relationships/image" Target="../media/image4.wmf"/><Relationship Id="rId1" Type="http://schemas.microsoft.com/office/2007/relationships/media" Target="file://localhost/Users/barbaracollier/Desktop/Video%201%20Comm%20access.mp4" TargetMode="External"/><Relationship Id="rId2" Type="http://schemas.openxmlformats.org/officeDocument/2006/relationships/video" Target="file://localhost/Users/barbaracollier/Desktop/Video%201%20Comm%20access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581025"/>
            <a:ext cx="7772400" cy="84665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Communication Access Now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3" y="5214461"/>
            <a:ext cx="8319557" cy="123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:\CAN Symbol\CAS_FinalRetouchLR.PeterNov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15" y="1720319"/>
            <a:ext cx="2594504" cy="25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Access to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Businesses </a:t>
            </a:r>
            <a:r>
              <a:rPr lang="en-US" sz="2600" dirty="0">
                <a:latin typeface="Calibri" panose="020F0502020204030204" pitchFamily="34" charset="0"/>
              </a:rPr>
              <a:t>and organizations have responsibilities to make their services accessible to people who have speech and language </a:t>
            </a:r>
            <a:r>
              <a:rPr lang="en-US" sz="2600" dirty="0" smtClean="0">
                <a:latin typeface="Calibri" panose="020F0502020204030204" pitchFamily="34" charset="0"/>
              </a:rPr>
              <a:t>disabilities</a:t>
            </a:r>
            <a:endParaRPr lang="en-US" sz="26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8" name="Picture 7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3" y="2747433"/>
            <a:ext cx="3048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6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Calibri" panose="020F0502020204030204" pitchFamily="34" charset="0"/>
              </a:rPr>
              <a:t>Communication access means that people can…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Understand what you are saying…</a:t>
            </a:r>
          </a:p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Most people can understand everything you say. </a:t>
            </a:r>
          </a:p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 If a person has difficulty, try using:</a:t>
            </a:r>
          </a:p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</a:rPr>
              <a:t>Everyday language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</a:rPr>
              <a:t>Show </a:t>
            </a:r>
            <a:r>
              <a:rPr lang="en-US" sz="2400" dirty="0">
                <a:latin typeface="Calibri" panose="020F0502020204030204" pitchFamily="34" charset="0"/>
              </a:rPr>
              <a:t>objects, pictures and </a:t>
            </a:r>
            <a:r>
              <a:rPr lang="en-US" sz="2400" dirty="0" smtClean="0">
                <a:latin typeface="Calibri" panose="020F0502020204030204" pitchFamily="34" charset="0"/>
              </a:rPr>
              <a:t>diagrams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</a:rPr>
              <a:t>Avoid </a:t>
            </a:r>
            <a:r>
              <a:rPr lang="en-US" sz="2400" dirty="0">
                <a:latin typeface="Calibri" panose="020F0502020204030204" pitchFamily="34" charset="0"/>
              </a:rPr>
              <a:t>jargon and </a:t>
            </a:r>
            <a:r>
              <a:rPr lang="en-US" sz="2400" dirty="0" smtClean="0">
                <a:latin typeface="Calibri" panose="020F0502020204030204" pitchFamily="34" charset="0"/>
              </a:rPr>
              <a:t>terminology</a:t>
            </a:r>
          </a:p>
          <a:p>
            <a:pPr marL="449263" indent="-449263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8" name="Content Placeholder 1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328" y="2917371"/>
            <a:ext cx="3093906" cy="22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Calibri" panose="020F0502020204030204" pitchFamily="34" charset="0"/>
              </a:rPr>
              <a:t>Communication access means that people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Expect that you understand their messages….</a:t>
            </a:r>
          </a:p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Ask the person:</a:t>
            </a:r>
            <a:endParaRPr lang="en-US" sz="26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Is </a:t>
            </a:r>
            <a:r>
              <a:rPr lang="en-US" dirty="0">
                <a:latin typeface="Calibri" panose="020F0502020204030204" pitchFamily="34" charset="0"/>
              </a:rPr>
              <a:t>there anything I can do when communicating with you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Follow their instructions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6" name="Content Placeholder 12" descr="imag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522" y="2975429"/>
            <a:ext cx="3071459" cy="21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6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Communication </a:t>
            </a:r>
            <a:r>
              <a:rPr lang="en-US" sz="4800" b="1" dirty="0">
                <a:latin typeface="Calibri" panose="020F0502020204030204" pitchFamily="34" charset="0"/>
              </a:rPr>
              <a:t>access means that people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Use </a:t>
            </a:r>
            <a:r>
              <a:rPr lang="en-US" dirty="0">
                <a:latin typeface="Calibri" panose="020F0502020204030204" pitchFamily="34" charset="0"/>
              </a:rPr>
              <a:t>the communication methods that work best for </a:t>
            </a:r>
            <a:r>
              <a:rPr lang="en-US" dirty="0" smtClean="0">
                <a:latin typeface="Calibri" panose="020F0502020204030204" pitchFamily="34" charset="0"/>
              </a:rPr>
              <a:t>them….</a:t>
            </a:r>
          </a:p>
          <a:p>
            <a:pPr marL="449263" indent="-449263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Accept whatever methods the person uses.  It could be speech</a:t>
            </a:r>
            <a:r>
              <a:rPr lang="en-US" dirty="0">
                <a:latin typeface="Calibri" panose="020F0502020204030204" pitchFamily="34" charset="0"/>
              </a:rPr>
              <a:t>, gestures, writing, pointing to objects or pictures, spelling words, typing on a communication device or human assistance.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8" name="Content Placeholder 10" descr="images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091" y="2927468"/>
            <a:ext cx="2518909" cy="24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Calibri" panose="020F0502020204030204" pitchFamily="34" charset="0"/>
              </a:rPr>
              <a:t>Communication access means that people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Read and understand your written information…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Ask the person:</a:t>
            </a: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Do </a:t>
            </a:r>
            <a:r>
              <a:rPr lang="en-US" dirty="0">
                <a:latin typeface="Calibri" panose="020F0502020204030204" pitchFamily="34" charset="0"/>
              </a:rPr>
              <a:t>you need assistance reading or understanding our materials?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6" name="Content Placeholder 8" descr="images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314" y="2824642"/>
            <a:ext cx="2104571" cy="296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Calibri" panose="020F0502020204030204" pitchFamily="34" charset="0"/>
              </a:rPr>
              <a:t>Communication access means that people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</a:rPr>
              <a:t>Sign your documents and complete forms in ways that are accessible for </a:t>
            </a:r>
            <a:r>
              <a:rPr lang="en-US" dirty="0" smtClean="0">
                <a:latin typeface="Calibri" panose="020F0502020204030204" pitchFamily="34" charset="0"/>
              </a:rPr>
              <a:t>them…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Ask the person:</a:t>
            </a: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Do </a:t>
            </a:r>
            <a:r>
              <a:rPr lang="en-US" dirty="0">
                <a:latin typeface="Calibri" panose="020F0502020204030204" pitchFamily="34" charset="0"/>
              </a:rPr>
              <a:t>you need assistance completing our forms? </a:t>
            </a: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How </a:t>
            </a:r>
            <a:r>
              <a:rPr lang="en-US" dirty="0">
                <a:latin typeface="Calibri" panose="020F0502020204030204" pitchFamily="34" charset="0"/>
              </a:rPr>
              <a:t>would you like to sign the form?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8" name="Content Placeholder 8" descr="images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43" y="2902858"/>
            <a:ext cx="2757258" cy="21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Calibri" panose="020F0502020204030204" pitchFamily="34" charset="0"/>
              </a:rPr>
              <a:t>Communication access means that people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</a:rPr>
              <a:t>Contact you by phone, TTY, relay, email or </a:t>
            </a:r>
            <a:r>
              <a:rPr lang="en-US" dirty="0" smtClean="0">
                <a:latin typeface="Calibri" panose="020F0502020204030204" pitchFamily="34" charset="0"/>
              </a:rPr>
              <a:t>text…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Ask the person:</a:t>
            </a: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How </a:t>
            </a:r>
            <a:r>
              <a:rPr lang="en-US" dirty="0">
                <a:latin typeface="Calibri" panose="020F0502020204030204" pitchFamily="34" charset="0"/>
              </a:rPr>
              <a:t>would you like to contact us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pPr marL="449263" indent="-449263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6" name="Content Placeholder 8" descr="images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43" y="2856479"/>
            <a:ext cx="2393497" cy="23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Calibri" panose="020F0502020204030204" pitchFamily="34" charset="0"/>
              </a:rPr>
              <a:t>Communication access means that people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Interact </a:t>
            </a:r>
            <a:r>
              <a:rPr lang="en-US" dirty="0">
                <a:latin typeface="Calibri" panose="020F0502020204030204" pitchFamily="34" charset="0"/>
              </a:rPr>
              <a:t>with </a:t>
            </a:r>
            <a:r>
              <a:rPr lang="en-US" dirty="0" smtClean="0">
                <a:latin typeface="Calibri" panose="020F0502020204030204" pitchFamily="34" charset="0"/>
              </a:rPr>
              <a:t>you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Communicate with you over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</a:rPr>
              <a:t>phone or use another way of contacting you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Participate at your meetings and public events</a:t>
            </a:r>
          </a:p>
          <a:p>
            <a:pPr marL="449263" indent="-449263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8" name="Content Placeholder 5" descr="CAS_Puzzle_Final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643" y="2780077"/>
            <a:ext cx="2960157" cy="33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smtClean="0">
                <a:latin typeface="Calibri" panose="020F0502020204030204" pitchFamily="34" charset="0"/>
              </a:rPr>
              <a:t>When Communication is critical…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766203" cy="3447288"/>
          </a:xfrm>
        </p:spPr>
        <p:txBody>
          <a:bodyPr>
            <a:normAutofit fontScale="85000" lnSpcReduction="10000"/>
          </a:bodyPr>
          <a:lstStyle/>
          <a:p>
            <a:pPr marL="449263" indent="-449263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	Health care, emergency, police, legal, and justice services, require</a:t>
            </a:r>
          </a:p>
          <a:p>
            <a:pPr marL="449263" indent="-449263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Communication protocols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Staff who know how to communicate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Access to communication assistance services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Emergency picture, alphabet boards and communication tools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83" y="29845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Put </a:t>
            </a:r>
            <a:r>
              <a:rPr lang="en-US" dirty="0">
                <a:latin typeface="Calibri" panose="020F0502020204030204" pitchFamily="34" charset="0"/>
              </a:rPr>
              <a:t>the Communication Access Symbol in your </a:t>
            </a:r>
            <a:r>
              <a:rPr lang="en-US" dirty="0" smtClean="0">
                <a:latin typeface="Calibri" panose="020F0502020204030204" pitchFamily="34" charset="0"/>
              </a:rPr>
              <a:t>window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It </a:t>
            </a:r>
            <a:r>
              <a:rPr lang="en-US" dirty="0">
                <a:latin typeface="Calibri" panose="020F0502020204030204" pitchFamily="34" charset="0"/>
              </a:rPr>
              <a:t>tells people that your organization cares about communicating with your customers, patients and clients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4098" name="Picture 2" descr="F:\CAN Symbol\CAS_FinalRetouchLR.PeterNov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2" y="2583543"/>
            <a:ext cx="3011713" cy="30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alibri" panose="020F0502020204030204" pitchFamily="34" charset="0"/>
              </a:rPr>
              <a:t>Communication Disabilities Access Canada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462788"/>
            <a:ext cx="3822192" cy="3447288"/>
          </a:xfrm>
        </p:spPr>
        <p:txBody>
          <a:bodyPr>
            <a:normAutofit fontScale="92500" lnSpcReduction="10000"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CDAC is a national, non-profit organization that promotes social justice, accessibility and inclusion for people who have speech and language disabilities, not caused by hearing loss.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Calibri" panose="020F0502020204030204" pitchFamily="34" charset="0"/>
              </a:rPr>
              <a:t>www.cdacanada.ca</a:t>
            </a: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6" name="Picture 5" descr="CDAC_logo_cmyk_stackedUn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75" y="3124200"/>
            <a:ext cx="196199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8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 fontScale="92500"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Learn </a:t>
            </a:r>
            <a:r>
              <a:rPr lang="en-US" dirty="0">
                <a:latin typeface="Calibri" panose="020F0502020204030204" pitchFamily="34" charset="0"/>
              </a:rPr>
              <a:t>more ways to make your services communication </a:t>
            </a:r>
            <a:r>
              <a:rPr lang="en-US" dirty="0" smtClean="0">
                <a:latin typeface="Calibri" panose="020F0502020204030204" pitchFamily="34" charset="0"/>
              </a:rPr>
              <a:t>accessible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Take CDAC’s free e-learning modules and get a certificate </a:t>
            </a:r>
            <a:r>
              <a:rPr lang="en-US" smtClean="0">
                <a:latin typeface="Calibri" panose="020F0502020204030204" pitchFamily="34" charset="0"/>
              </a:rPr>
              <a:t>of attendant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www.communication-access.org</a:t>
            </a: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5122" name="Picture 2" descr="F:\CAN Symbol\CAS_FinalRetouchLR.PeterNov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14" y="2501761"/>
            <a:ext cx="3109686" cy="31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0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Communication Access Now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059084"/>
            <a:ext cx="3822192" cy="3850992"/>
          </a:xfrm>
        </p:spPr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These slides and resources were developed by CDAC as part of its CAN project.</a:t>
            </a:r>
            <a:endParaRPr lang="en-US" sz="26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CDAC gives permission for their use however, CDAC is not responsible for content provided by the presenter.</a:t>
            </a:r>
          </a:p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sz="26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6" name="Picture 5" descr="CDAC_logo_cmyk_stackedUn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75" y="3124200"/>
            <a:ext cx="196199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1 Comm access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3916" y="2674938"/>
            <a:ext cx="6284106" cy="34512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50" y="5786438"/>
            <a:ext cx="1784350" cy="819150"/>
          </a:xfrm>
        </p:spPr>
      </p:pic>
      <p:sp>
        <p:nvSpPr>
          <p:cNvPr id="5" name="TextBox 4"/>
          <p:cNvSpPr txBox="1"/>
          <p:nvPr/>
        </p:nvSpPr>
        <p:spPr>
          <a:xfrm>
            <a:off x="4334933" y="296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Communication Access Now (CAN)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462788"/>
            <a:ext cx="3822192" cy="3447288"/>
          </a:xfrm>
        </p:spPr>
        <p:txBody>
          <a:bodyPr/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National Campaign to raise </a:t>
            </a:r>
            <a:r>
              <a:rPr lang="en-US" dirty="0">
                <a:latin typeface="Calibri" panose="020F0502020204030204" pitchFamily="34" charset="0"/>
              </a:rPr>
              <a:t>awareness of </a:t>
            </a:r>
            <a:r>
              <a:rPr lang="en-US" dirty="0" smtClean="0">
                <a:latin typeface="Calibri" panose="020F0502020204030204" pitchFamily="34" charset="0"/>
              </a:rPr>
              <a:t>communication </a:t>
            </a:r>
            <a:r>
              <a:rPr lang="en-US" dirty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ccess of  </a:t>
            </a:r>
            <a:r>
              <a:rPr lang="en-US" dirty="0">
                <a:latin typeface="Calibri" panose="020F0502020204030204" pitchFamily="34" charset="0"/>
              </a:rPr>
              <a:t>people with speech and language </a:t>
            </a:r>
            <a:r>
              <a:rPr lang="en-US" dirty="0" smtClean="0">
                <a:latin typeface="Calibri" panose="020F0502020204030204" pitchFamily="34" charset="0"/>
              </a:rPr>
              <a:t>disabilities, not caused by hearing loss (2013- 2016)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2050" name="Picture 2" descr="F:\CAN Symbol\CAS_FinalRetouchLR.PeterNov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87" y="2688770"/>
            <a:ext cx="2500086" cy="2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0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Communication Access Now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462788"/>
            <a:ext cx="3822192" cy="3447288"/>
          </a:xfrm>
        </p:spPr>
        <p:txBody>
          <a:bodyPr>
            <a:normAutofit fontScale="85000" lnSpcReduction="10000"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Operated </a:t>
            </a:r>
            <a:r>
              <a:rPr lang="en-US" sz="2600" dirty="0">
                <a:latin typeface="Calibri" panose="020F0502020204030204" pitchFamily="34" charset="0"/>
              </a:rPr>
              <a:t>by Communication Disabilities Access Canada </a:t>
            </a:r>
            <a:endParaRPr lang="en-US" sz="2600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sz="26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Funding </a:t>
            </a:r>
            <a:r>
              <a:rPr lang="en-US" sz="2600" dirty="0">
                <a:latin typeface="Calibri" panose="020F0502020204030204" pitchFamily="34" charset="0"/>
              </a:rPr>
              <a:t>contribution from the Government of Canada’s Disability Component of the Social Development Partnerships Program (SDPP-D) 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6" name="Picture 5" descr="CDAC_logo_cmyk_stackedUn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75" y="3124200"/>
            <a:ext cx="196199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People with Speech and Language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462788"/>
            <a:ext cx="3822192" cy="3447288"/>
          </a:xfrm>
        </p:spPr>
        <p:txBody>
          <a:bodyPr>
            <a:normAutofit fontScale="40000" lnSpcReduction="20000"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5100" dirty="0" smtClean="0">
                <a:latin typeface="Calibri" panose="020F0502020204030204" pitchFamily="34" charset="0"/>
              </a:rPr>
              <a:t>440,000 </a:t>
            </a:r>
            <a:r>
              <a:rPr lang="en-US" sz="5100" dirty="0">
                <a:latin typeface="Calibri" panose="020F0502020204030204" pitchFamily="34" charset="0"/>
              </a:rPr>
              <a:t>Canadians have speech and </a:t>
            </a:r>
            <a:r>
              <a:rPr lang="en-US" sz="5100" dirty="0" smtClean="0">
                <a:latin typeface="Calibri" panose="020F0502020204030204" pitchFamily="34" charset="0"/>
              </a:rPr>
              <a:t>language disabilities </a:t>
            </a:r>
            <a:r>
              <a:rPr lang="en-US" sz="5100" dirty="0">
                <a:latin typeface="Calibri" panose="020F0502020204030204" pitchFamily="34" charset="0"/>
              </a:rPr>
              <a:t>that are not caused by hearing </a:t>
            </a:r>
            <a:r>
              <a:rPr lang="en-US" sz="5100" dirty="0" smtClean="0">
                <a:latin typeface="Calibri" panose="020F0502020204030204" pitchFamily="34" charset="0"/>
              </a:rPr>
              <a:t>loss.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sz="51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5100" dirty="0" smtClean="0">
                <a:latin typeface="Calibri" panose="020F0502020204030204" pitchFamily="34" charset="0"/>
              </a:rPr>
              <a:t>They </a:t>
            </a:r>
            <a:r>
              <a:rPr lang="en-US" sz="5100" dirty="0">
                <a:latin typeface="Calibri" panose="020F0502020204030204" pitchFamily="34" charset="0"/>
              </a:rPr>
              <a:t>may have cerebral palsy, autism, cognitive disability, traumatic brain injury, aphasia after a stroke, dementia, Amyotrophic Lateral Sclerosis, Parkinson’s disease, Multiple Sclerosis or other conditions. 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3074" name="Picture 2" descr="F:\CAN Symbol\CAS_FinalRetouchLR.PeterNov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29" y="2705976"/>
            <a:ext cx="2862942" cy="2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6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One Size Does Not Fit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6943345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anose="020F0502020204030204" pitchFamily="34" charset="0"/>
              </a:rPr>
              <a:t>Disabilities can affect people in different ways: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Speech </a:t>
            </a:r>
            <a:r>
              <a:rPr lang="en-US" dirty="0">
                <a:latin typeface="Calibri" panose="020F0502020204030204" pitchFamily="34" charset="0"/>
              </a:rPr>
              <a:t>– unclear or no </a:t>
            </a:r>
            <a:r>
              <a:rPr lang="en-US" dirty="0" smtClean="0">
                <a:latin typeface="Calibri" panose="020F0502020204030204" pitchFamily="34" charset="0"/>
              </a:rPr>
              <a:t>speech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Language </a:t>
            </a:r>
            <a:r>
              <a:rPr lang="en-US" dirty="0">
                <a:latin typeface="Calibri" panose="020F0502020204030204" pitchFamily="34" charset="0"/>
              </a:rPr>
              <a:t>– understanding / </a:t>
            </a:r>
            <a:r>
              <a:rPr lang="en-US" dirty="0" smtClean="0">
                <a:latin typeface="Calibri" panose="020F0502020204030204" pitchFamily="34" charset="0"/>
              </a:rPr>
              <a:t>expression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Combination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May </a:t>
            </a:r>
            <a:r>
              <a:rPr lang="en-US" dirty="0">
                <a:latin typeface="Calibri" panose="020F0502020204030204" pitchFamily="34" charset="0"/>
              </a:rPr>
              <a:t>also have physical, sensory, cognitive and other disabilities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</p:spTree>
    <p:extLst>
      <p:ext uri="{BB962C8B-B14F-4D97-AF65-F5344CB8AC3E}">
        <p14:creationId xmlns:p14="http://schemas.microsoft.com/office/powerpoint/2010/main" val="340116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Calibri" panose="020F0502020204030204" pitchFamily="34" charset="0"/>
              </a:rPr>
              <a:t>Laws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462788"/>
            <a:ext cx="4475917" cy="3447288"/>
          </a:xfrm>
        </p:spPr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People </a:t>
            </a:r>
            <a:r>
              <a:rPr lang="en-US" sz="2600" dirty="0">
                <a:latin typeface="Calibri" panose="020F0502020204030204" pitchFamily="34" charset="0"/>
              </a:rPr>
              <a:t>with speech and language disabilities have the same rights as everyone </a:t>
            </a:r>
            <a:r>
              <a:rPr lang="en-US" sz="2600" dirty="0" smtClean="0">
                <a:latin typeface="Calibri" panose="020F0502020204030204" pitchFamily="34" charset="0"/>
              </a:rPr>
              <a:t>else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449263" indent="-44926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</a:rPr>
              <a:t>This </a:t>
            </a:r>
            <a:r>
              <a:rPr lang="en-US" sz="2600" dirty="0">
                <a:latin typeface="Calibri" panose="020F0502020204030204" pitchFamily="34" charset="0"/>
              </a:rPr>
              <a:t>includes the right to equal access to goods, services and opportunities</a:t>
            </a:r>
          </a:p>
          <a:p>
            <a:pPr marL="449263" indent="-449263"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4" y="5786632"/>
            <a:ext cx="1784349" cy="819719"/>
          </a:xfrm>
        </p:spPr>
      </p:pic>
      <p:pic>
        <p:nvPicPr>
          <p:cNvPr id="5" name="Content Placeholder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89" y="2888343"/>
            <a:ext cx="3033853" cy="23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629</TotalTime>
  <Words>627</Words>
  <Application>Microsoft Macintosh PowerPoint</Application>
  <PresentationFormat>On-screen Show (4:3)</PresentationFormat>
  <Paragraphs>121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Communication Access Now</vt:lpstr>
      <vt:lpstr>Communication Disabilities Access Canada</vt:lpstr>
      <vt:lpstr>Communication Access Now </vt:lpstr>
      <vt:lpstr>Video </vt:lpstr>
      <vt:lpstr>Communication Access Now (CAN) </vt:lpstr>
      <vt:lpstr>Communication Access Now </vt:lpstr>
      <vt:lpstr>People with Speech and Language Disabilities</vt:lpstr>
      <vt:lpstr>One Size Does Not Fit All</vt:lpstr>
      <vt:lpstr>Laws in Canada</vt:lpstr>
      <vt:lpstr>Access to Services</vt:lpstr>
      <vt:lpstr>Communication access means that people can…</vt:lpstr>
      <vt:lpstr>Communication access means that people can…</vt:lpstr>
      <vt:lpstr>Communication access means that people can…</vt:lpstr>
      <vt:lpstr>Communication access means that people can…</vt:lpstr>
      <vt:lpstr>Communication access means that people can…</vt:lpstr>
      <vt:lpstr>Communication access means that people can…</vt:lpstr>
      <vt:lpstr>Communication access means that people can…</vt:lpstr>
      <vt:lpstr>When Communication is critical…</vt:lpstr>
      <vt:lpstr>What Can You Do?</vt:lpstr>
      <vt:lpstr>What Can You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Collier</dc:creator>
  <cp:lastModifiedBy>Barbara Collier</cp:lastModifiedBy>
  <cp:revision>42</cp:revision>
  <cp:lastPrinted>2013-10-17T19:21:47Z</cp:lastPrinted>
  <dcterms:created xsi:type="dcterms:W3CDTF">2013-12-06T16:02:39Z</dcterms:created>
  <dcterms:modified xsi:type="dcterms:W3CDTF">2015-07-02T18:59:29Z</dcterms:modified>
</cp:coreProperties>
</file>